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2" r:id="rId9"/>
    <p:sldId id="270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316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zZsyfkmslN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www.cocemfenavarra.es/contigo/ocio/" TargetMode="External"/><Relationship Id="rId7" Type="http://schemas.openxmlformats.org/officeDocument/2006/relationships/image" Target="../media/image19.jpg"/><Relationship Id="rId2" Type="http://schemas.openxmlformats.org/officeDocument/2006/relationships/hyperlink" Target="http://www.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arra.es/home_es/servicios/ficha/2205/Adquisicion-reparacion-y-renovacion-de-sillas-de-ruedas-electricas" TargetMode="External"/><Relationship Id="rId2" Type="http://schemas.openxmlformats.org/officeDocument/2006/relationships/hyperlink" Target="http://www.navarra.es/home_es/servicios/ficha/2200/Adquisicion-reparacion-y-renovacion-de-diversos-productos-ortoprotesico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bvenciones.salud@navarra.es" TargetMode="External"/><Relationship Id="rId4" Type="http://schemas.openxmlformats.org/officeDocument/2006/relationships/hyperlink" Target="http://www.navarra.es/home_es/Servicios/ficha/2090/Subvencion-para-tratamiento-Pet-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navarra.es/prm/Cartera%20de%20servicios%20sociales/pdf/es/discapacidad/Discapacidad-19.pdf" TargetMode="External"/><Relationship Id="rId2" Type="http://schemas.openxmlformats.org/officeDocument/2006/relationships/hyperlink" Target="mailto:andep.informacion@navarra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varra.es/home_es/Temas/Vivienda/Ciudadanos/Ayudas+y+subvenciones/Rehabilitacion+y+reformas/Subvenciones+a+la+mejora+de+la+accesibilidad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vanzanavarra.es/candidat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ocemfenavarra.es/contigo/transpor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jpg"/><Relationship Id="rId4" Type="http://schemas.openxmlformats.org/officeDocument/2006/relationships/hyperlink" Target="http://www.cocemfenavarra.es/contigo/bonotax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4537" y="1020698"/>
            <a:ext cx="8689976" cy="2509213"/>
          </a:xfrm>
        </p:spPr>
        <p:txBody>
          <a:bodyPr/>
          <a:lstStyle/>
          <a:p>
            <a:r>
              <a:rPr lang="es-ES" dirty="0" smtClean="0"/>
              <a:t>PRESTACIONES TÉCNICAS Y ASPECTOS LEGALES DE LA DISCAPACIDAD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4" y="3420760"/>
            <a:ext cx="31051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939" y="1540668"/>
            <a:ext cx="10364451" cy="1596177"/>
          </a:xfrm>
        </p:spPr>
        <p:txBody>
          <a:bodyPr/>
          <a:lstStyle/>
          <a:p>
            <a:r>
              <a:rPr lang="es-ES" b="1" dirty="0"/>
              <a:t>PROGRAMA DE VIDA </a:t>
            </a:r>
            <a:r>
              <a:rPr lang="es-ES" b="1" dirty="0" smtClean="0"/>
              <a:t>INDEPENDIENTE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191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>
                <a:solidFill>
                  <a:srgbClr val="EA5316"/>
                </a:solidFill>
              </a:rPr>
              <a:t>Tú tomas las riendas de tu vida</a:t>
            </a:r>
            <a:endParaRPr lang="es-ES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479175" y="3352800"/>
            <a:ext cx="9564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EA5316"/>
                </a:solidFill>
              </a:rPr>
              <a:t>tú eres quien ejerces el poder de decisión</a:t>
            </a:r>
            <a:br>
              <a:rPr lang="es-ES" sz="4000" dirty="0">
                <a:solidFill>
                  <a:srgbClr val="EA5316"/>
                </a:solidFill>
              </a:rPr>
            </a:br>
            <a:r>
              <a:rPr lang="es-ES" sz="4000" dirty="0">
                <a:solidFill>
                  <a:srgbClr val="EA5316"/>
                </a:solidFill>
              </a:rPr>
              <a:t> sobre tu propia existencia y tu participación autónoma en la vida </a:t>
            </a:r>
            <a:r>
              <a:rPr lang="es-ES" sz="4000" dirty="0" smtClean="0">
                <a:solidFill>
                  <a:srgbClr val="EA5316"/>
                </a:solidFill>
              </a:rPr>
              <a:t>social</a:t>
            </a:r>
          </a:p>
          <a:p>
            <a:pPr algn="ctr"/>
            <a:r>
              <a:rPr lang="es-ES" sz="4000" dirty="0">
                <a:hlinkClick r:id="rId2"/>
              </a:rPr>
              <a:t>https://</a:t>
            </a:r>
            <a:r>
              <a:rPr lang="es-ES" sz="4000" dirty="0" smtClean="0">
                <a:hlinkClick r:id="rId2"/>
              </a:rPr>
              <a:t>www.youtube.com/watch?v=zZsyfkmslN8</a:t>
            </a:r>
            <a:endParaRPr lang="es-ES" sz="4000" dirty="0" smtClean="0"/>
          </a:p>
          <a:p>
            <a:pPr algn="ctr"/>
            <a:endParaRPr lang="es-ES" sz="4000" dirty="0"/>
          </a:p>
        </p:txBody>
      </p:sp>
      <p:pic>
        <p:nvPicPr>
          <p:cNvPr id="5122" name="Picture 2" descr="logo de la ovi y impuls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74" y="359567"/>
            <a:ext cx="25622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599" y="122769"/>
            <a:ext cx="10364451" cy="3021154"/>
          </a:xfrm>
        </p:spPr>
        <p:txBody>
          <a:bodyPr>
            <a:noAutofit/>
          </a:bodyPr>
          <a:lstStyle/>
          <a:p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b="1" dirty="0" smtClean="0"/>
              <a:t>Requisitos</a:t>
            </a:r>
            <a:br>
              <a:rPr lang="es-ES" b="1" dirty="0" smtClean="0"/>
            </a:br>
            <a:r>
              <a:rPr lang="es-ES" sz="1600" b="1" dirty="0"/>
              <a:t/>
            </a:r>
            <a:br>
              <a:rPr lang="es-ES" sz="1600" b="1" dirty="0"/>
            </a:br>
            <a:r>
              <a:rPr lang="es-ES" sz="1600" cap="none" dirty="0" smtClean="0">
                <a:solidFill>
                  <a:srgbClr val="7030A0"/>
                </a:solidFill>
              </a:rPr>
              <a:t>tener reconocida una discapacidad y/o dependencia</a:t>
            </a:r>
            <a:br>
              <a:rPr lang="es-ES" sz="1600" cap="none" dirty="0" smtClean="0">
                <a:solidFill>
                  <a:srgbClr val="7030A0"/>
                </a:solidFill>
              </a:rPr>
            </a:br>
            <a:r>
              <a:rPr lang="es-ES" sz="1600" cap="none" dirty="0" smtClean="0">
                <a:solidFill>
                  <a:srgbClr val="7030A0"/>
                </a:solidFill>
              </a:rPr>
              <a:t>estar empadronado/a en navarra</a:t>
            </a:r>
            <a:br>
              <a:rPr lang="es-ES" sz="1600" cap="none" dirty="0" smtClean="0">
                <a:solidFill>
                  <a:srgbClr val="7030A0"/>
                </a:solidFill>
              </a:rPr>
            </a:br>
            <a:r>
              <a:rPr lang="es-ES" sz="1600" cap="none" dirty="0" smtClean="0">
                <a:solidFill>
                  <a:srgbClr val="7030A0"/>
                </a:solidFill>
              </a:rPr>
              <a:t>estar interesado/a en desarrollar un proyecto individual de vida independiente</a:t>
            </a:r>
            <a:br>
              <a:rPr lang="es-ES" sz="1600" cap="none" dirty="0" smtClean="0">
                <a:solidFill>
                  <a:srgbClr val="7030A0"/>
                </a:solidFill>
              </a:rPr>
            </a:br>
            <a:r>
              <a:rPr lang="es-ES" sz="1600" cap="none" dirty="0" smtClean="0">
                <a:solidFill>
                  <a:srgbClr val="7030A0"/>
                </a:solidFill>
              </a:rPr>
              <a:t>llevar una vida activa: encontrarse desempeñando un trabajo remunerado, desarrollar una búsqueda activa de empleo; participar en una enseñanza superior o presentar un proyecto de vida independiente que requiera apoyo</a:t>
            </a:r>
            <a:br>
              <a:rPr lang="es-ES" sz="1600" cap="none" dirty="0" smtClean="0">
                <a:solidFill>
                  <a:srgbClr val="7030A0"/>
                </a:solidFill>
              </a:rPr>
            </a:br>
            <a:r>
              <a:rPr lang="es-ES" sz="1600" cap="none" dirty="0" smtClean="0">
                <a:solidFill>
                  <a:srgbClr val="7030A0"/>
                </a:solidFill>
              </a:rPr>
              <a:t>ser capaz de decidir por si mismo/a</a:t>
            </a:r>
            <a:r>
              <a:rPr lang="es-ES" sz="1600" dirty="0"/>
              <a:t/>
            </a:r>
            <a:br>
              <a:rPr lang="es-ES" sz="1600" dirty="0"/>
            </a:br>
            <a:endParaRPr lang="es-ES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56042" y="2822538"/>
            <a:ext cx="1048556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/>
              <a:t>¿Qué te ofrece la Oficina de Vida Independiente?</a:t>
            </a:r>
          </a:p>
          <a:p>
            <a:pPr algn="ctr"/>
            <a:r>
              <a:rPr lang="es-ES" b="1" cap="all" dirty="0"/>
              <a:t>EL ACOMPAÑAMIENTO DE ASISTENTES PERSONALES</a:t>
            </a:r>
          </a:p>
          <a:p>
            <a:pPr algn="ctr"/>
            <a:r>
              <a:rPr lang="es-ES" dirty="0">
                <a:solidFill>
                  <a:srgbClr val="92D050"/>
                </a:solidFill>
              </a:rPr>
              <a:t>durante un nº de horas, para apoyar a la persona en su vida diaria: formación, trabajo, ocio...</a:t>
            </a:r>
          </a:p>
          <a:p>
            <a:pPr algn="ctr"/>
            <a:r>
              <a:rPr lang="es-ES" b="1" cap="all" dirty="0"/>
              <a:t>APOYO DE UN EQUIPO MULTIDISCIPLINAR</a:t>
            </a:r>
          </a:p>
          <a:p>
            <a:pPr algn="ctr"/>
            <a:r>
              <a:rPr lang="es-ES" dirty="0">
                <a:solidFill>
                  <a:srgbClr val="92D050"/>
                </a:solidFill>
              </a:rPr>
              <a:t>(trabajadora social, terapeuta ocupacional y psicóloga) para un Proyecto de Vida Independiente.</a:t>
            </a:r>
          </a:p>
          <a:p>
            <a:pPr algn="ctr"/>
            <a:r>
              <a:rPr lang="es-ES" b="1" cap="all" dirty="0"/>
              <a:t>AYUDAS TÉCNICAS QUE POTENCIEN </a:t>
            </a:r>
            <a:r>
              <a:rPr lang="es-ES" b="1" cap="all" dirty="0" smtClean="0"/>
              <a:t>TU </a:t>
            </a:r>
            <a:r>
              <a:rPr lang="es-ES" b="1" cap="all" dirty="0"/>
              <a:t>AUTONOMÍA</a:t>
            </a:r>
          </a:p>
          <a:p>
            <a:pPr algn="ctr"/>
            <a:r>
              <a:rPr lang="es-ES" b="1" cap="all" dirty="0"/>
              <a:t>BOLSA DE EMPLEO DE ASISTENTES</a:t>
            </a:r>
          </a:p>
          <a:p>
            <a:pPr algn="ctr"/>
            <a:r>
              <a:rPr lang="es-ES" dirty="0">
                <a:solidFill>
                  <a:srgbClr val="92D050"/>
                </a:solidFill>
              </a:rPr>
              <a:t>y plataforma web para la autogestión del servicio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2689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253" y="250853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Ocio </a:t>
            </a:r>
            <a:r>
              <a:rPr lang="es-ES" b="1" dirty="0"/>
              <a:t>y tiempo </a:t>
            </a:r>
            <a:r>
              <a:rPr lang="es-ES" b="1" dirty="0" smtClean="0"/>
              <a:t>libre</a:t>
            </a:r>
            <a:br>
              <a:rPr lang="es-ES" b="1" dirty="0" smtClean="0"/>
            </a:br>
            <a:r>
              <a:rPr lang="es-ES" b="1" dirty="0" smtClean="0"/>
              <a:t>fomentando la autonomía</a:t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400" y="2950022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>
              <a:hlinkClick r:id="rId2"/>
            </a:endParaRPr>
          </a:p>
          <a:p>
            <a:pPr marL="0" indent="0" algn="ctr">
              <a:buNone/>
            </a:pPr>
            <a:r>
              <a:rPr lang="es-ES" dirty="0" smtClean="0">
                <a:hlinkClick r:id="rId3"/>
              </a:rPr>
              <a:t>http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www.cocemfenavarra.es/contigo/ocio/</a:t>
            </a:r>
            <a:endParaRPr lang="es-ES" dirty="0" smtClean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90" y="4274520"/>
            <a:ext cx="3154017" cy="12801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96" y="2585370"/>
            <a:ext cx="2275233" cy="13067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696" y="2567594"/>
            <a:ext cx="1954530" cy="13244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37" y="4272886"/>
            <a:ext cx="3119442" cy="12834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92" y="2582676"/>
            <a:ext cx="1946888" cy="13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805" y="514351"/>
            <a:ext cx="6365240" cy="44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729130" y="5360670"/>
            <a:ext cx="3184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GRACIAS / ESKERRIK ASKO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368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916558"/>
            <a:ext cx="10364451" cy="1596177"/>
          </a:xfrm>
        </p:spPr>
        <p:txBody>
          <a:bodyPr/>
          <a:lstStyle/>
          <a:p>
            <a:r>
              <a:rPr lang="es-ES" dirty="0" smtClean="0"/>
              <a:t>ESTRUCTURA DE NUESTRO SISTEMA DE DERECHOS SOCIALES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814" y="2909851"/>
            <a:ext cx="3482938" cy="8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827929" y="3523128"/>
            <a:ext cx="1945341" cy="8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6" y="3947738"/>
            <a:ext cx="3353425" cy="9676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47" y="4332686"/>
            <a:ext cx="4661652" cy="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32486" y="782719"/>
            <a:ext cx="5140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CARTERA DE SERVICIOS </a:t>
            </a:r>
            <a:r>
              <a:rPr lang="es-ES" sz="2400" b="1" dirty="0" smtClean="0"/>
              <a:t>SOCIALES 2008</a:t>
            </a:r>
          </a:p>
          <a:p>
            <a:pPr algn="ctr"/>
            <a:r>
              <a:rPr lang="es-ES" sz="2400" dirty="0" smtClean="0"/>
              <a:t>PASAMOS DE UN SISTEMA ASISTENCIALISTA A UNO GARANTISTA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71035" y="2733360"/>
            <a:ext cx="251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PRESTACIONES</a:t>
            </a:r>
            <a:r>
              <a:rPr lang="es-ES" dirty="0" smtClean="0"/>
              <a:t> </a:t>
            </a:r>
            <a:r>
              <a:rPr lang="es-ES" b="1" dirty="0" smtClean="0"/>
              <a:t>GARANTIZADAS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573225" y="2733359"/>
            <a:ext cx="212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PRESTACIONES NO GARANTIZADAS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44071" y="3645077"/>
            <a:ext cx="3765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 Prestación Garantizada: </a:t>
            </a:r>
            <a:r>
              <a:rPr lang="es-ES" dirty="0"/>
              <a:t>prestación del sistema público de servicios sociales exigible como derecho subjetivo.</a:t>
            </a:r>
          </a:p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700682" y="3558988"/>
            <a:ext cx="426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Prestación No Garantizada: </a:t>
            </a:r>
            <a:r>
              <a:rPr lang="es-ES" dirty="0"/>
              <a:t>prestación de el Sistema público de servicios sociales que únicamente será exigible en el caso de que exista disponibilidad presupuestaria.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37721" y="4753949"/>
            <a:ext cx="4730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PUERTA DE ENTRADA:</a:t>
            </a:r>
          </a:p>
          <a:p>
            <a:endParaRPr lang="es-ES" dirty="0"/>
          </a:p>
          <a:p>
            <a:pPr algn="ctr"/>
            <a:r>
              <a:rPr lang="es-ES" dirty="0" smtClean="0"/>
              <a:t>SERVICIOS SOCIALES y/o UNIDADES DE BARRIO</a:t>
            </a:r>
          </a:p>
          <a:p>
            <a:pPr algn="ctr"/>
            <a:r>
              <a:rPr lang="es-ES" dirty="0" smtClean="0"/>
              <a:t>TRABAJADOR SOCIAL DE LA ASOCIACIÓN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719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48140"/>
              </p:ext>
            </p:extLst>
          </p:nvPr>
        </p:nvGraphicFramePr>
        <p:xfrm>
          <a:off x="995085" y="125505"/>
          <a:ext cx="10112184" cy="623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617"/>
                <a:gridCol w="2976617"/>
                <a:gridCol w="4158950"/>
              </a:tblGrid>
              <a:tr h="283846">
                <a:tc>
                  <a:txBody>
                    <a:bodyPr/>
                    <a:lstStyle/>
                    <a:p>
                      <a:r>
                        <a:rPr lang="es-ES" dirty="0" smtClean="0"/>
                        <a:t>PRESTACIÓN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REQUISITOS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SOLICITUD</a:t>
                      </a:r>
                      <a:endParaRPr lang="es-ES" dirty="0"/>
                    </a:p>
                  </a:txBody>
                  <a:tcPr/>
                </a:tc>
              </a:tr>
              <a:tr h="1963271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Adquisición, reparación y renovación de diversos productos </a:t>
                      </a:r>
                      <a:r>
                        <a:rPr lang="es-ES" sz="1400" b="1" dirty="0" err="1" smtClean="0"/>
                        <a:t>ortoprotésicos</a:t>
                      </a:r>
                      <a:endParaRPr lang="es-ES" sz="1400" b="1" dirty="0" smtClean="0"/>
                    </a:p>
                    <a:p>
                      <a:r>
                        <a:rPr lang="es-ES" sz="1400" dirty="0" smtClean="0">
                          <a:hlinkClick r:id="rId2"/>
                        </a:rPr>
                        <a:t>http://www.navarra.es/home_es/servicios/ficha/2200/Adquisicion-reparacion-y-renovacion-de-diversos-productos-ortoprotesicos</a:t>
                      </a:r>
                      <a:endParaRPr lang="es-ES" sz="1400" dirty="0" smtClean="0"/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es-ES" sz="1000" smtClean="0"/>
                        <a:t>El facultativo especialista realiza la prescripción en el modelo oficial del SNS-O. </a:t>
                      </a:r>
                      <a:r>
                        <a:rPr lang="es-ES" sz="1000" b="1" smtClean="0"/>
                        <a:t>Nota</a:t>
                      </a:r>
                      <a:r>
                        <a:rPr lang="es-ES" sz="1000" smtClean="0"/>
                        <a:t>: Excepcionalmente podrán realizar la prescripción los Médicos de Atención Primaria.</a:t>
                      </a:r>
                    </a:p>
                    <a:p>
                      <a:pPr lvl="2"/>
                      <a:r>
                        <a:rPr lang="es-ES" sz="1000" smtClean="0"/>
                        <a:t>El solicitante acude con la prescripción al establecimiento que elija, donde comprará y abonará el producto prescrito.</a:t>
                      </a:r>
                    </a:p>
                    <a:p>
                      <a:pPr lvl="2"/>
                      <a:r>
                        <a:rPr lang="es-ES" sz="1000" smtClean="0"/>
                        <a:t>El facultativo entrega el modelo cumplimentado al solicitante.</a:t>
                      </a:r>
                    </a:p>
                    <a:p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Sección: Servicio de Prestaciones y Conciertos </a:t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Conde </a:t>
                      </a:r>
                      <a:r>
                        <a:rPr lang="es-E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Oliveto</a:t>
                      </a: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3ª Planta, Plaza de la Paz s/n</a:t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Teléfono: 848 429004</a:t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848 429055 </a:t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Horario: De lunes a viernes de 8:30 a 14:30 horas</a:t>
                      </a:r>
                    </a:p>
                    <a:p>
                      <a:r>
                        <a:rPr lang="es-ES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Organismo responsable - convocante</a:t>
                      </a: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Navarro de Salud-Osasunbidea</a:t>
                      </a:r>
                    </a:p>
                  </a:txBody>
                  <a:tcPr/>
                </a:tc>
              </a:tr>
              <a:tr h="208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Adquisición, reparación y renovación de sillas de ruedas eléctricas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http://www.navarra.es/home_es/servicios/ficha/2205/Adquisicion-reparacion-y-renovacion-de-sillas-de-ruedas-electricas</a:t>
                      </a:r>
                      <a:endParaRPr lang="es-ES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facultativo especialista cumplimenta la prescripción en el modelo oficial del SNS-O.</a:t>
                      </a:r>
                    </a:p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facultativo entrega el modelo cumplimentado al solicitante. El solicitante acude al Servicio de Prestaciones y Conciertos con la prescripción y una copia de la TIS. Este servicio tras valorar la solicitud concede una autorización para acudir al establecimiento que el SNS-O tiene concertado.</a:t>
                      </a:r>
                    </a:p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solicitante podrá retirar la silla de ruedas eléctrica sin necesidad de abonar importe alguno.</a:t>
                      </a:r>
                    </a:p>
                    <a:p>
                      <a:endParaRPr lang="es-ES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Sección: Servicio de Prestaciones y Conciertos </a:t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Ambulatorio Conde </a:t>
                      </a:r>
                      <a:r>
                        <a:rPr lang="es-ES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Oliveto</a:t>
                      </a: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3ª Planta, Plaza de la Paz s/n</a:t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Teléfono: 848 429004</a:t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848 429055 </a:t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Horario: De lunes a viernes de 8:30 a 14:30 horas</a:t>
                      </a:r>
                    </a:p>
                    <a:p>
                      <a:r>
                        <a:rPr lang="es-ES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Organismo responsable - convocante</a:t>
                      </a: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Navarro de Salud-Osasunbidea</a:t>
                      </a:r>
                    </a:p>
                    <a:p>
                      <a:endParaRPr lang="es-ES" sz="1000" dirty="0"/>
                    </a:p>
                  </a:txBody>
                  <a:tcPr/>
                </a:tc>
              </a:tr>
              <a:tr h="1561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Subvención para tratamiento </a:t>
                      </a:r>
                      <a:r>
                        <a:rPr lang="es-E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Petö</a:t>
                      </a: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http://www.navarra.es/home_es/Servicios/ficha/2090/Subvencion-para-tratamiento-Pet-</a:t>
                      </a:r>
                      <a:endParaRPr lang="es-ES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Ayudas a familias con hijos menores de 16 años diagnosticados de parálisis cerebral o trastornos neurológicos afines, que hayan recibido tratamiento por el método </a:t>
                      </a:r>
                      <a:r>
                        <a:rPr lang="es-E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Petö</a:t>
                      </a: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enero y septiembre de 2017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Sección de Ciudadanía Sanitaria, Aseguramiento y Garantías</a:t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Salud</a:t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C/Amaya 2 A, 3ª planta</a:t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31002 - Pamplona</a:t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Tel.: 848423198 - 848423528</a:t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subvenciones.salud@navarra.es</a:t>
                      </a:r>
                      <a:endParaRPr lang="es-ES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Organismo responsable - convocante</a:t>
                      </a: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Salud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0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64094"/>
              </p:ext>
            </p:extLst>
          </p:nvPr>
        </p:nvGraphicFramePr>
        <p:xfrm>
          <a:off x="491491" y="176205"/>
          <a:ext cx="11372850" cy="666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706"/>
                <a:gridCol w="3347706"/>
                <a:gridCol w="4677438"/>
              </a:tblGrid>
              <a:tr h="320703">
                <a:tc>
                  <a:txBody>
                    <a:bodyPr/>
                    <a:lstStyle/>
                    <a:p>
                      <a:r>
                        <a:rPr lang="es-ES" dirty="0" smtClean="0"/>
                        <a:t>PRESTACIÓN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REQUISITOS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SOLICITUD</a:t>
                      </a:r>
                      <a:endParaRPr lang="es-ES" dirty="0"/>
                    </a:p>
                  </a:txBody>
                  <a:tcPr/>
                </a:tc>
              </a:tr>
              <a:tr h="2408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Prestaciones a personas con discapacidad, subsidio de movilidad y compensación por gastos de transporte (LISMI</a:t>
                      </a: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Cuantía</a:t>
                      </a:r>
                      <a:r>
                        <a:rPr lang="es-ES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anual: 759,60€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Cuantía mensual: 63,60€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Transporte adaptado y asistido para personas con </a:t>
                      </a: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discapacidad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Cruz</a:t>
                      </a:r>
                      <a:r>
                        <a:rPr lang="es-ES" sz="1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roja</a:t>
                      </a:r>
                      <a:endParaRPr lang="es-ES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afectadas de </a:t>
                      </a:r>
                      <a:r>
                        <a:rPr lang="es-ES" sz="10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</a:t>
                      </a:r>
                      <a:r>
                        <a:rPr lang="es-ES" sz="10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discapacidad </a:t>
                      </a:r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grado igual o superior al 33%, que dificulte gravemente la utilización de transportes colectivos y que sean mayores de 3 años.</a:t>
                      </a:r>
                    </a:p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encontrarse, por su estado de salud, imposibilitado para efectuar desplazamientos fuera de su domicilio habitual.</a:t>
                      </a:r>
                    </a:p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Asimismo serán beneficiarios quienes, reuniendo el resto de condiciones, se encuentren atendidos en centros y realicen desplazamientos por un mínimo de diez fines de semana al año.</a:t>
                      </a:r>
                    </a:p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Requisitos:</a:t>
                      </a:r>
                    </a:p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calificación de grado de minusvalía debe especificar la dificultad de utilización de transportes colectivos.</a:t>
                      </a:r>
                    </a:p>
                    <a:p>
                      <a:r>
                        <a:rPr lang="es-E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superar el nivel de recursos económicos establecido según baremo.</a:t>
                      </a:r>
                    </a:p>
                    <a:p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Dirección General de Inclusión y Protección Social</a:t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C/ González Tablas, 7</a:t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31005 Pamplona</a:t>
                      </a:r>
                    </a:p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Teléfono: 902 165 170</a:t>
                      </a:r>
                    </a:p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948 240 108</a:t>
                      </a:r>
                    </a:p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 electrónico: 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info.derechossociales@navarra.es</a:t>
                      </a:r>
                      <a:endParaRPr lang="es-ES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Organismo responsable - convocante</a:t>
                      </a: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Derechos Sociales</a:t>
                      </a:r>
                      <a:endParaRPr lang="es-E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31120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Ayudas técnicas</a:t>
                      </a:r>
                      <a:r>
                        <a:rPr lang="es-ES" sz="1400" b="1" baseline="0" dirty="0" smtClean="0"/>
                        <a:t> para personas con discapacidad</a:t>
                      </a:r>
                      <a:endParaRPr lang="es-ES" sz="1400" b="1" dirty="0" smtClean="0"/>
                    </a:p>
                    <a:p>
                      <a:r>
                        <a:rPr lang="es-ES" sz="1400" dirty="0" smtClean="0"/>
                        <a:t>Ayuda económica destinada a cubrir necesidades generadas por la discapacidad para promocionar la autonomía personal.</a:t>
                      </a:r>
                      <a:endParaRPr lang="es-E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Acreditar residencia efectiva y continuada en Navarra durante los dos años anteriores a la solicitud de la ayuda. </a:t>
                      </a:r>
                    </a:p>
                    <a:p>
                      <a:r>
                        <a:rPr lang="es-ES" sz="1000" dirty="0" smtClean="0"/>
                        <a:t>Tener reconocido un grado de discapacidad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igual o superior al 33%. </a:t>
                      </a:r>
                    </a:p>
                    <a:p>
                      <a:r>
                        <a:rPr lang="es-ES" sz="1000" dirty="0" smtClean="0"/>
                        <a:t>El concepto por el que se solicita la ayuda deberá estar considerado en los diagnósticos que generaron el grado de minusvalía. </a:t>
                      </a:r>
                    </a:p>
                    <a:p>
                      <a:r>
                        <a:rPr lang="es-ES" sz="1000" dirty="0" smtClean="0"/>
                        <a:t>No haber percibido ayuda por el mismo concepto en los últimos cuatro años. </a:t>
                      </a:r>
                    </a:p>
                    <a:p>
                      <a:r>
                        <a:rPr lang="es-ES" sz="1000" dirty="0" smtClean="0"/>
                        <a:t>Tener una renta inferior a 1.164,98 euros de Renta Per Cápita mensual baremada.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Dirección General de Inclusión y Protección Social</a:t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C/ González Tablas, 7</a:t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31005 Pamplona</a:t>
                      </a:r>
                    </a:p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Teléfono: 902 165 170</a:t>
                      </a:r>
                    </a:p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Fax: 948 240 108</a:t>
                      </a:r>
                    </a:p>
                    <a:p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 electrónico: 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info.derechossociales@navarra.es</a:t>
                      </a:r>
                      <a:endParaRPr lang="es-ES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Organismo responsable - convocante</a:t>
                      </a: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Derechos Sociales</a:t>
                      </a:r>
                    </a:p>
                    <a:p>
                      <a:endParaRPr lang="es-ES" sz="1000" dirty="0" smtClean="0">
                        <a:hlinkClick r:id="rId3"/>
                      </a:endParaRPr>
                    </a:p>
                    <a:p>
                      <a:r>
                        <a:rPr lang="es-ES" sz="1000" dirty="0" smtClean="0">
                          <a:hlinkClick r:id="rId3"/>
                        </a:rPr>
                        <a:t>http://www.cfnavarra.es/prm/Cartera%20de%20servicios%20sociales/pdf/es/discapacidad/Discapacidad-19.pdf</a:t>
                      </a:r>
                      <a:endParaRPr lang="es-ES" sz="1000" dirty="0" smtClean="0"/>
                    </a:p>
                    <a:p>
                      <a:endParaRPr lang="es-ES" sz="1000" dirty="0" smtClean="0"/>
                    </a:p>
                    <a:p>
                      <a:endParaRPr lang="es-ES" sz="1000" dirty="0"/>
                    </a:p>
                  </a:txBody>
                  <a:tcPr/>
                </a:tc>
              </a:tr>
              <a:tr h="1326693">
                <a:tc>
                  <a:txBody>
                    <a:bodyPr/>
                    <a:lstStyle/>
                    <a:p>
                      <a:r>
                        <a:rPr lang="es-E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Subvenciones a comunidades de vecinos para eliminación de barreras</a:t>
                      </a:r>
                      <a:endParaRPr lang="es-E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dirty="0" smtClean="0"/>
                        <a:t>Años de antigüedad</a:t>
                      </a:r>
                      <a:r>
                        <a:rPr lang="es-ES" sz="1200" baseline="0" dirty="0" smtClean="0"/>
                        <a:t> del edificio + 25años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baseline="0" dirty="0" smtClean="0"/>
                        <a:t>Subvención máxima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s-ES" sz="12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Edificio sin ascensor y total eliminación de barreras  -  </a:t>
                      </a:r>
                      <a:r>
                        <a:rPr lang="es-ES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45 % - 8.000 €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Edificio con ascensor sin eliminación total de barreras – 20 % - 3.</a:t>
                      </a:r>
                      <a:r>
                        <a:rPr lang="es-ES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000€</a:t>
                      </a:r>
                      <a:endParaRPr lang="es-ES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 smtClean="0">
                          <a:hlinkClick r:id="rId4"/>
                        </a:rPr>
                        <a:t>https://www.navarra.es/home_es/Temas/Vivienda/Ciudadanos/Ayudas+y+subvenciones/Rehabilitacion+y+reformas/Subvenciones+a+la+mejora+de+la+accesibilidad/</a:t>
                      </a:r>
                      <a:endParaRPr lang="es-ES" sz="105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SERVICIOS Y PROGRAMAS QUE TE PUEDEN INTERESAR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84" y="2711684"/>
            <a:ext cx="3105150" cy="2752725"/>
          </a:xfrm>
        </p:spPr>
      </p:pic>
    </p:spTree>
    <p:extLst>
      <p:ext uri="{BB962C8B-B14F-4D97-AF65-F5344CB8AC3E}">
        <p14:creationId xmlns:p14="http://schemas.microsoft.com/office/powerpoint/2010/main" val="2422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290" y="197120"/>
            <a:ext cx="10364451" cy="1596177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</a:t>
            </a:r>
            <a:r>
              <a:rPr lang="es-ES" dirty="0"/>
              <a:t>Cómo te ayudamos a encontrar empleo?</a:t>
            </a:r>
            <a:br>
              <a:rPr lang="es-ES" dirty="0"/>
            </a:br>
            <a:endParaRPr lang="es-ES" dirty="0"/>
          </a:p>
        </p:txBody>
      </p:sp>
      <p:pic>
        <p:nvPicPr>
          <p:cNvPr id="2050" name="Picture 2" descr="avanzanavarra.es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19" y="1442533"/>
            <a:ext cx="3815562" cy="16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45224" y="3074568"/>
            <a:ext cx="2850776" cy="2242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665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400" b="1" dirty="0">
                <a:latin typeface="Montserrat"/>
              </a:rPr>
              <a:t>FORMACIÓN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  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El mercado laboral cambia día a día y te ayudamos a cambiar con él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.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Plan de formación individualizado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Orientación sobre cursos adecuados para tu perfil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Jornadas, actividades, cursos…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4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Source Sans Pro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1467" y="3096830"/>
            <a:ext cx="2592901" cy="2550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665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effectLst/>
                <a:latin typeface="Montserrat"/>
              </a:rPr>
              <a:t>ORIENTACIÓN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  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Trabajamos para aumentar tus opciones de encontrar empleo: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altLang="es-ES" sz="800" dirty="0"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Enfocamos tu búsqueda: ¿Por dónde empezar?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Currículum, entrevista...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Nuevas competencias profesionales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4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Source Sans Pro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448456" y="3022576"/>
            <a:ext cx="2528047" cy="26120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665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400" b="1" dirty="0">
                <a:latin typeface="Montserrat"/>
              </a:rPr>
              <a:t>BOLSA DE EMPLEO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1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200" b="1" dirty="0">
                <a:solidFill>
                  <a:srgbClr val="424242"/>
                </a:solidFill>
                <a:latin typeface="Source Sans Pro"/>
              </a:rPr>
              <a:t>T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e incorporamos a nuestra bolsa y te llamamos cuando una empresa busca tu perfil. Además: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Acompañamiento a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ETTs</a:t>
            </a:r>
            <a:endParaRPr kumimoji="0" lang="es-ES" altLang="es-ES" sz="12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Programas específicos: mujer, exclusión, rural, Incorpora…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Apoyo al emprendimiento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4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Source Sans Pro"/>
            </a:endParaRPr>
          </a:p>
        </p:txBody>
      </p:sp>
      <p:pic>
        <p:nvPicPr>
          <p:cNvPr id="2058" name="Picture 10" descr="lin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0" y="-220917"/>
            <a:ext cx="2453616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217983" y="3013013"/>
            <a:ext cx="2753958" cy="2273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665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s-ES" altLang="es-ES" sz="1400" b="1" dirty="0" smtClean="0">
                <a:latin typeface="Montserrat"/>
              </a:rPr>
              <a:t>SEGUIMIENTO</a:t>
            </a:r>
          </a:p>
          <a:p>
            <a:pPr defTabSz="914400"/>
            <a:endParaRPr lang="es-ES" altLang="es-ES" sz="1400" b="1" dirty="0"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 </a:t>
            </a: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Has encontrado trabajo…pero no nos olvidamos de </a:t>
            </a:r>
            <a:r>
              <a:rPr kumimoji="0" lang="es-ES" altLang="es-ES" sz="1200" b="1" i="0" u="none" strike="noStrike" cap="none" normalizeH="0" baseline="0" dirty="0" err="1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tí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Te apoyamos en tu incorporación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Posibilidad de empleo con apoyo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Source Sans Pro"/>
              </a:rPr>
              <a:t>Estamos alerta por si surge un trabajo más adecuado para 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4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Source Sans Pro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6419" y="5286500"/>
            <a:ext cx="107791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33333"/>
                </a:solidFill>
                <a:latin typeface="Montserrat"/>
              </a:rPr>
              <a:t>¡QUEREMOS CONOCERTE!</a:t>
            </a:r>
          </a:p>
          <a:p>
            <a:pPr algn="ctr"/>
            <a:r>
              <a:rPr lang="es-ES" sz="1600" b="1" dirty="0" smtClean="0">
                <a:solidFill>
                  <a:srgbClr val="333333"/>
                </a:solidFill>
                <a:latin typeface="Montserrat"/>
              </a:rPr>
              <a:t>Contacta </a:t>
            </a:r>
            <a:r>
              <a:rPr lang="es-ES" sz="1600" b="1" dirty="0">
                <a:solidFill>
                  <a:srgbClr val="333333"/>
                </a:solidFill>
                <a:latin typeface="Montserrat"/>
              </a:rPr>
              <a:t>con Avanza en el T 948 38 38 98 o avanza@cocemfenavarra.es e iniciaremos tu búsqueda</a:t>
            </a:r>
            <a:endParaRPr lang="es-ES" sz="1600" b="1" i="0" dirty="0">
              <a:solidFill>
                <a:srgbClr val="333333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505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TRANSPORTE</a:t>
            </a:r>
            <a:endParaRPr lang="es-ES" dirty="0"/>
          </a:p>
        </p:txBody>
      </p:sp>
      <p:pic>
        <p:nvPicPr>
          <p:cNvPr id="4098" name="Picture 2" descr="transporte adaptado_fundacion c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52" y="2283366"/>
            <a:ext cx="2913529" cy="19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de bonotaxi navar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Marcador de contenido 7">
            <a:hlinkClick r:id="rId4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66" y="2214694"/>
            <a:ext cx="2623016" cy="196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737" y="2283365"/>
            <a:ext cx="3328809" cy="18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728" y="524435"/>
            <a:ext cx="10364451" cy="923776"/>
          </a:xfrm>
        </p:spPr>
        <p:txBody>
          <a:bodyPr/>
          <a:lstStyle/>
          <a:p>
            <a:r>
              <a:rPr lang="es-ES" dirty="0" smtClean="0"/>
              <a:t>BONOTAXI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-2084" t="36824" r="1700" b="25539"/>
          <a:stretch/>
        </p:blipFill>
        <p:spPr bwMode="auto">
          <a:xfrm>
            <a:off x="859987" y="1561706"/>
            <a:ext cx="10363200" cy="218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Marcador de contenido 3"/>
          <p:cNvPicPr>
            <a:picLocks/>
          </p:cNvPicPr>
          <p:nvPr/>
        </p:nvPicPr>
        <p:blipFill rotWithShape="1">
          <a:blip r:embed="rId3"/>
          <a:srcRect t="28792" r="2552" b="17800"/>
          <a:stretch/>
        </p:blipFill>
        <p:spPr bwMode="auto">
          <a:xfrm>
            <a:off x="1089212" y="3638666"/>
            <a:ext cx="10133975" cy="311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107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445</TotalTime>
  <Words>785</Words>
  <Application>Microsoft Office PowerPoint</Application>
  <PresentationFormat>Panorámica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Montserrat</vt:lpstr>
      <vt:lpstr>Source Sans Pro</vt:lpstr>
      <vt:lpstr>Tw Cen MT</vt:lpstr>
      <vt:lpstr>Gota</vt:lpstr>
      <vt:lpstr>PRESTACIONES TÉCNICAS Y ASPECTOS LEGALES DE LA DISCAPACIDAD</vt:lpstr>
      <vt:lpstr>ESTRUCTURA DE NUESTRO SISTEMA DE DERECHOS SOCIALES</vt:lpstr>
      <vt:lpstr>Presentación de PowerPoint</vt:lpstr>
      <vt:lpstr>Presentación de PowerPoint</vt:lpstr>
      <vt:lpstr>Presentación de PowerPoint</vt:lpstr>
      <vt:lpstr>SERVICIOS Y PROGRAMAS QUE TE PUEDEN INTERESAR</vt:lpstr>
      <vt:lpstr> ¿Cómo te ayudamos a encontrar empleo? </vt:lpstr>
      <vt:lpstr>TRANSPORTE</vt:lpstr>
      <vt:lpstr>BONOTAXI</vt:lpstr>
      <vt:lpstr>PROGRAMA DE VIDA INDEPENDIENTE </vt:lpstr>
      <vt:lpstr> Requisitos  tener reconocida una discapacidad y/o dependencia estar empadronado/a en navarra estar interesado/a en desarrollar un proyecto individual de vida independiente llevar una vida activa: encontrarse desempeñando un trabajo remunerado, desarrollar una búsqueda activa de empleo; participar en una enseñanza superior o presentar un proyecto de vida independiente que requiera apoyo ser capaz de decidir por si mismo/a </vt:lpstr>
      <vt:lpstr> Ocio y tiempo libre fomentando la autonomía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PRESTACIONES TÉCNICAS Y ASPECTOS LEGALES DE LA DISCAPACIDAD</dc:title>
  <dc:creator>Mariapc</dc:creator>
  <cp:lastModifiedBy>Estella</cp:lastModifiedBy>
  <cp:revision>39</cp:revision>
  <dcterms:created xsi:type="dcterms:W3CDTF">2017-10-13T05:48:34Z</dcterms:created>
  <dcterms:modified xsi:type="dcterms:W3CDTF">2017-10-13T20:22:38Z</dcterms:modified>
</cp:coreProperties>
</file>